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94" r:id="rId2"/>
    <p:sldMasterId id="2147483697" r:id="rId3"/>
    <p:sldMasterId id="2147483723" r:id="rId4"/>
    <p:sldMasterId id="2147483760" r:id="rId5"/>
    <p:sldMasterId id="2147483762" r:id="rId6"/>
  </p:sldMasterIdLst>
  <p:notesMasterIdLst>
    <p:notesMasterId r:id="rId20"/>
  </p:notesMasterIdLst>
  <p:sldIdLst>
    <p:sldId id="257" r:id="rId7"/>
    <p:sldId id="365" r:id="rId8"/>
    <p:sldId id="359" r:id="rId9"/>
    <p:sldId id="360" r:id="rId10"/>
    <p:sldId id="361" r:id="rId11"/>
    <p:sldId id="796" r:id="rId12"/>
    <p:sldId id="364" r:id="rId13"/>
    <p:sldId id="797" r:id="rId14"/>
    <p:sldId id="798" r:id="rId15"/>
    <p:sldId id="801" r:id="rId16"/>
    <p:sldId id="799" r:id="rId17"/>
    <p:sldId id="802" r:id="rId18"/>
    <p:sldId id="80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3E29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8" autoAdjust="0"/>
    <p:restoredTop sz="85253"/>
  </p:normalViewPr>
  <p:slideViewPr>
    <p:cSldViewPr snapToGrid="0">
      <p:cViewPr varScale="1">
        <p:scale>
          <a:sx n="105" d="100"/>
          <a:sy n="105" d="100"/>
        </p:scale>
        <p:origin x="2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4D3E7-1751-4C20-B2D2-9128D3A5DEAC}" type="datetimeFigureOut">
              <a:rPr lang="pt-PT" smtClean="0"/>
              <a:t>01/03/22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80622-CEDC-48E7-A7B6-B52357A651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941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Yolanda Demetriou (TUM) | 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7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96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99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03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878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7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Annegret Schlund (TUM) 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2704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Annegret Schlund (TUM) 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70269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762188"/>
            <a:ext cx="8508999" cy="46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Annegret Schlund (TUM) </a:t>
            </a:r>
            <a:endParaRPr 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0565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499360"/>
            <a:ext cx="8508999" cy="39624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Annegret Schlund (TUM) 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02423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Annegret Schlund (TUM) 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8285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162" y="740229"/>
            <a:ext cx="8426438" cy="5907314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30758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Annegret Schlund (TUM) </a:t>
            </a:r>
            <a:endParaRPr lang="en-US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91411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477139"/>
            <a:ext cx="9144000" cy="4380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62342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Annegret Schlund (TUM) 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476500"/>
            <a:ext cx="9144000" cy="390115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88011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91640"/>
            <a:ext cx="9144000" cy="516636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Annegret Schlund (TUM) 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4341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30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chemeClr val="bg1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2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75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74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15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13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21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02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Yolanda Demetriou (TUM) | ACTS</a:t>
            </a:r>
            <a:endParaRPr lang="en-US" dirty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8028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Yolanda Demetriou (TUM) | 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6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7713330" y="6563283"/>
            <a:ext cx="1115376" cy="193002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ct val="114000"/>
              </a:lnSpc>
            </a:pPr>
            <a:fld id="{C51078C5-4710-4254-8001-F1C0900803FD}" type="slidenum">
              <a:rPr lang="de-DE" sz="1200" smtClean="0">
                <a:latin typeface="+mn-lt"/>
                <a:cs typeface="Arial" pitchFamily="34" charset="0"/>
              </a:rPr>
              <a:pPr algn="r">
                <a:lnSpc>
                  <a:spcPct val="114000"/>
                </a:lnSpc>
              </a:pPr>
              <a:t>‹nº›</a:t>
            </a:fld>
            <a:endParaRPr lang="de-DE" sz="1200" dirty="0">
              <a:latin typeface="+mn-lt"/>
              <a:cs typeface="Arial" pitchFamily="34" charset="0"/>
            </a:endParaRPr>
          </a:p>
        </p:txBody>
      </p:sp>
      <p:pic>
        <p:nvPicPr>
          <p:cNvPr id="5" name="Bild 4" descr="Fahnen_HG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42532" y="0"/>
            <a:ext cx="9185031" cy="6858000"/>
          </a:xfrm>
          <a:prstGeom prst="rect">
            <a:avLst/>
          </a:prstGeom>
        </p:spPr>
      </p:pic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627" y="324650"/>
            <a:ext cx="599722" cy="320400"/>
          </a:xfrm>
          <a:prstGeom prst="rect">
            <a:avLst/>
          </a:prstGeom>
        </p:spPr>
      </p:pic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noProof="0" smtClean="0"/>
              <a:pPr/>
              <a:t>‹nº›</a:t>
            </a:fld>
            <a:endParaRPr lang="de-DE" noProof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82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8B1A4-CC11-4F1B-8D9F-FF94FD96A7B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04BB3-41E0-415E-ADC2-6A87994952F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5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7829538" cy="3846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Annegret Schlund (TUM) </a:t>
            </a:r>
            <a:endParaRPr lang="en-US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38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hf hd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7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Annegret Schlund (TUM)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8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hyperlink" Target="mailto:jmartins@fmh.ulisboa.pt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mailto:jmartins@fmh.ulisboa.p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tiff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21" Type="http://schemas.openxmlformats.org/officeDocument/2006/relationships/image" Target="../media/image35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mage result for faculdade de motricidade humana">
            <a:extLst>
              <a:ext uri="{FF2B5EF4-FFF2-40B4-BE49-F238E27FC236}">
                <a16:creationId xmlns:a16="http://schemas.microsoft.com/office/drawing/2014/main" id="{3D19B549-0411-3C43-A733-B7D712A0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29" y="239142"/>
            <a:ext cx="830699" cy="8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universidade de lisboa">
            <a:extLst>
              <a:ext uri="{FF2B5EF4-FFF2-40B4-BE49-F238E27FC236}">
                <a16:creationId xmlns:a16="http://schemas.microsoft.com/office/drawing/2014/main" id="{B3D8D047-19A3-1542-BBF2-3AAE18395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47" y="239142"/>
            <a:ext cx="515500" cy="10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65BA9131-4634-AA4A-A825-AA2DC8D301E1}"/>
              </a:ext>
            </a:extLst>
          </p:cNvPr>
          <p:cNvSpPr txBox="1"/>
          <p:nvPr/>
        </p:nvSpPr>
        <p:spPr>
          <a:xfrm>
            <a:off x="2733292" y="5829758"/>
            <a:ext cx="2947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>
                <a:latin typeface="Arial" pitchFamily="34" charset="0"/>
                <a:cs typeface="Arial" pitchFamily="34" charset="0"/>
              </a:rPr>
              <a:t>João Martins</a:t>
            </a:r>
          </a:p>
          <a:p>
            <a:pPr algn="ctr"/>
            <a:r>
              <a:rPr lang="pt-PT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  <a:hlinkClick r:id="rId5"/>
              </a:rPr>
              <a:t>jmartins@fmh.ulisboa.pt</a:t>
            </a:r>
            <a:r>
              <a:rPr lang="pt-PT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864C8C-51DF-7048-89A2-6E15D4F0EDE1}"/>
              </a:ext>
            </a:extLst>
          </p:cNvPr>
          <p:cNvSpPr/>
          <p:nvPr/>
        </p:nvSpPr>
        <p:spPr>
          <a:xfrm>
            <a:off x="296148" y="2412943"/>
            <a:ext cx="8652780" cy="2073713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GB" sz="3600" dirty="0">
                <a:solidFill>
                  <a:prstClr val="white"/>
                </a:solidFill>
              </a:rPr>
              <a:t>The Spectrum of Teaching Styles: </a:t>
            </a:r>
          </a:p>
          <a:p>
            <a:pPr lvl="0" defTabSz="914400">
              <a:defRPr/>
            </a:pPr>
            <a:r>
              <a:rPr lang="en-GB" sz="3600" dirty="0">
                <a:solidFill>
                  <a:prstClr val="white"/>
                </a:solidFill>
              </a:rPr>
              <a:t>How Have We Been Working with Future Physical Education Teachers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C95C9C8-054B-4F4B-AF6F-CDB7B8EEC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42" y="243966"/>
            <a:ext cx="829667" cy="5531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5766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47302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3C4B82F-6095-B04D-9798-801CD4B2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64" y="357072"/>
            <a:ext cx="985256" cy="819151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97745238-5654-F845-BBC7-D8A691B43454}"/>
              </a:ext>
            </a:extLst>
          </p:cNvPr>
          <p:cNvSpPr txBox="1"/>
          <p:nvPr/>
        </p:nvSpPr>
        <p:spPr>
          <a:xfrm>
            <a:off x="1708174" y="416050"/>
            <a:ext cx="705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24E0BB68-489B-5E4C-91C9-7E06E832DFCB}"/>
              </a:ext>
            </a:extLst>
          </p:cNvPr>
          <p:cNvSpPr txBox="1"/>
          <p:nvPr/>
        </p:nvSpPr>
        <p:spPr>
          <a:xfrm>
            <a:off x="432013" y="1658309"/>
            <a:ext cx="833533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Pedagogical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PE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</a:t>
            </a:r>
          </a:p>
          <a:p>
            <a:pPr defTabSz="914400">
              <a:lnSpc>
                <a:spcPct val="150000"/>
              </a:lnSpc>
              <a:defRPr/>
            </a:pP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400">
              <a:lnSpc>
                <a:spcPct val="150000"/>
              </a:lnSpc>
              <a:defRPr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PhD Students learn about get to know The Spectrum and some research possibilities in this area.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research in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499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47302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3C4B82F-6095-B04D-9798-801CD4B2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64" y="357072"/>
            <a:ext cx="985256" cy="819151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97745238-5654-F845-BBC7-D8A691B43454}"/>
              </a:ext>
            </a:extLst>
          </p:cNvPr>
          <p:cNvSpPr txBox="1"/>
          <p:nvPr/>
        </p:nvSpPr>
        <p:spPr>
          <a:xfrm>
            <a:off x="1708174" y="416050"/>
            <a:ext cx="705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pt-PT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Trasnfer</a:t>
            </a:r>
            <a:r>
              <a:rPr lang="pt-PT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E96A9A-0BFA-FA4C-9155-E58327DBF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2" y="3933853"/>
            <a:ext cx="1842000" cy="256888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4251108-C294-1243-B501-DE2F8427A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64" y="1585306"/>
            <a:ext cx="1842000" cy="20887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CA8AAA9-88D4-0048-9E09-E75D98248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848" y="1571230"/>
            <a:ext cx="2354497" cy="12033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30094C8-9A47-4C44-9FF1-9BF6C8288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091" y="1585306"/>
            <a:ext cx="2516094" cy="1527556"/>
          </a:xfrm>
          <a:prstGeom prst="rect">
            <a:avLst/>
          </a:prstGeom>
        </p:spPr>
      </p:pic>
      <p:sp>
        <p:nvSpPr>
          <p:cNvPr id="13" name="TextBox 25">
            <a:extLst>
              <a:ext uri="{FF2B5EF4-FFF2-40B4-BE49-F238E27FC236}">
                <a16:creationId xmlns:a16="http://schemas.microsoft.com/office/drawing/2014/main" id="{C7F67E10-00A0-BD4F-8E04-0CF3055135C6}"/>
              </a:ext>
            </a:extLst>
          </p:cNvPr>
          <p:cNvSpPr txBox="1"/>
          <p:nvPr/>
        </p:nvSpPr>
        <p:spPr>
          <a:xfrm>
            <a:off x="1016259" y="6519446"/>
            <a:ext cx="907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Books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4FABF896-5822-EE40-8556-EFF798AD21CF}"/>
              </a:ext>
            </a:extLst>
          </p:cNvPr>
          <p:cNvSpPr txBox="1"/>
          <p:nvPr/>
        </p:nvSpPr>
        <p:spPr>
          <a:xfrm>
            <a:off x="5545090" y="3253255"/>
            <a:ext cx="2257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</a:t>
            </a:r>
            <a:r>
              <a:rPr kumimoji="0" lang="en-US" sz="16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plataform</a:t>
            </a:r>
            <a:endParaRPr kumimoji="0" lang="en-U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49AAAA89-45F5-0A44-B1AE-6198FEA96788}"/>
              </a:ext>
            </a:extLst>
          </p:cNvPr>
          <p:cNvSpPr txBox="1"/>
          <p:nvPr/>
        </p:nvSpPr>
        <p:spPr>
          <a:xfrm>
            <a:off x="3246926" y="6441950"/>
            <a:ext cx="2720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Book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Chapters</a:t>
            </a: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(PT + BR)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32AAD3E-8457-E244-B0E8-BB32B9DF0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968" y="3862174"/>
            <a:ext cx="1841716" cy="25688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7252CD9-58A8-1F4A-9938-97D3AEE122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956" y="4068351"/>
            <a:ext cx="1977057" cy="2156534"/>
          </a:xfrm>
          <a:prstGeom prst="rect">
            <a:avLst/>
          </a:prstGeom>
        </p:spPr>
      </p:pic>
      <p:sp>
        <p:nvSpPr>
          <p:cNvPr id="19" name="TextBox 25">
            <a:extLst>
              <a:ext uri="{FF2B5EF4-FFF2-40B4-BE49-F238E27FC236}">
                <a16:creationId xmlns:a16="http://schemas.microsoft.com/office/drawing/2014/main" id="{5348F1C7-AB6B-B64D-BFDC-99FFAF2D4E03}"/>
              </a:ext>
            </a:extLst>
          </p:cNvPr>
          <p:cNvSpPr txBox="1"/>
          <p:nvPr/>
        </p:nvSpPr>
        <p:spPr>
          <a:xfrm>
            <a:off x="6885697" y="6242955"/>
            <a:ext cx="20090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Vídeos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pt-PT" sz="1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</a:t>
            </a:r>
            <a:r>
              <a:rPr kumimoji="0" lang="pt-PT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pt-PT" sz="1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</a:t>
            </a:r>
            <a:r>
              <a:rPr lang="pt-PT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pt-PT" sz="1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62B4FB2-9F40-EC40-95CD-435AA3071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9944" y="4121065"/>
            <a:ext cx="2384845" cy="2051106"/>
          </a:xfrm>
          <a:prstGeom prst="rect">
            <a:avLst/>
          </a:prstGeom>
        </p:spPr>
      </p:pic>
      <p:sp>
        <p:nvSpPr>
          <p:cNvPr id="20" name="TextBox 25">
            <a:extLst>
              <a:ext uri="{FF2B5EF4-FFF2-40B4-BE49-F238E27FC236}">
                <a16:creationId xmlns:a16="http://schemas.microsoft.com/office/drawing/2014/main" id="{0CE79BDF-A2BB-E44D-AD9F-F8D38C0C4A2B}"/>
              </a:ext>
            </a:extLst>
          </p:cNvPr>
          <p:cNvSpPr txBox="1"/>
          <p:nvPr/>
        </p:nvSpPr>
        <p:spPr>
          <a:xfrm>
            <a:off x="2753555" y="2943585"/>
            <a:ext cx="2257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Spectrum Website</a:t>
            </a:r>
          </a:p>
        </p:txBody>
      </p:sp>
    </p:spTree>
    <p:extLst>
      <p:ext uri="{BB962C8B-B14F-4D97-AF65-F5344CB8AC3E}">
        <p14:creationId xmlns:p14="http://schemas.microsoft.com/office/powerpoint/2010/main" val="78235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47302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3C4B82F-6095-B04D-9798-801CD4B2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64" y="357072"/>
            <a:ext cx="985256" cy="819151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97745238-5654-F845-BBC7-D8A691B43454}"/>
              </a:ext>
            </a:extLst>
          </p:cNvPr>
          <p:cNvSpPr txBox="1"/>
          <p:nvPr/>
        </p:nvSpPr>
        <p:spPr>
          <a:xfrm>
            <a:off x="1708174" y="416050"/>
            <a:ext cx="705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C7F67E10-00A0-BD4F-8E04-0CF3055135C6}"/>
              </a:ext>
            </a:extLst>
          </p:cNvPr>
          <p:cNvSpPr txBox="1"/>
          <p:nvPr/>
        </p:nvSpPr>
        <p:spPr>
          <a:xfrm>
            <a:off x="498864" y="1994852"/>
            <a:ext cx="8084304" cy="350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Gomes, L., Martins, J., &amp; Carreiro da Costa, F. (2017). Estilos de ensino em </a:t>
            </a:r>
            <a:r>
              <a:rPr lang="pt-PT" dirty="0" err="1"/>
              <a:t>educação</a:t>
            </a:r>
            <a:r>
              <a:rPr lang="pt-PT" dirty="0"/>
              <a:t> </a:t>
            </a:r>
            <a:r>
              <a:rPr lang="pt-PT" dirty="0" err="1"/>
              <a:t>física</a:t>
            </a:r>
            <a:r>
              <a:rPr lang="pt-PT" dirty="0"/>
              <a:t>. In R. </a:t>
            </a:r>
            <a:r>
              <a:rPr lang="pt-PT" dirty="0" err="1"/>
              <a:t>Catunda</a:t>
            </a:r>
            <a:r>
              <a:rPr lang="pt-PT" dirty="0"/>
              <a:t> &amp; A. Marques (Eds.), </a:t>
            </a:r>
            <a:r>
              <a:rPr lang="pt-PT" i="1" dirty="0" err="1"/>
              <a:t>Educação</a:t>
            </a:r>
            <a:r>
              <a:rPr lang="pt-PT" i="1" dirty="0"/>
              <a:t> </a:t>
            </a:r>
            <a:r>
              <a:rPr lang="pt-PT" i="1" dirty="0" err="1"/>
              <a:t>física</a:t>
            </a:r>
            <a:r>
              <a:rPr lang="pt-PT" i="1" dirty="0"/>
              <a:t> escolar: Referenciais para um ensino de qualidade </a:t>
            </a:r>
            <a:r>
              <a:rPr lang="pt-PT" dirty="0"/>
              <a:t>(pp. 87-108). Belo Horizonte: Casa da </a:t>
            </a:r>
            <a:r>
              <a:rPr lang="pt-PT" dirty="0" err="1"/>
              <a:t>Educação</a:t>
            </a:r>
            <a:r>
              <a:rPr lang="pt-PT" dirty="0"/>
              <a:t> </a:t>
            </a:r>
            <a:r>
              <a:rPr lang="pt-PT" dirty="0" err="1"/>
              <a:t>Física</a:t>
            </a:r>
            <a:r>
              <a:rPr lang="pt-PT" dirty="0"/>
              <a:t>. [ISBN: 978-85-98612-49-2] </a:t>
            </a:r>
            <a:endParaRPr lang="pt-PT" sz="1600" dirty="0"/>
          </a:p>
          <a:p>
            <a:endParaRPr lang="pt-PT" dirty="0"/>
          </a:p>
          <a:p>
            <a:r>
              <a:rPr lang="pt-PT" dirty="0"/>
              <a:t>Martins, J., Gomes, L., &amp; Carreiro da Costa, F. (2017). </a:t>
            </a:r>
            <a:r>
              <a:rPr lang="pt-PT" dirty="0" err="1"/>
              <a:t>Técnicas</a:t>
            </a:r>
            <a:r>
              <a:rPr lang="pt-PT" dirty="0"/>
              <a:t> de ensino para uma </a:t>
            </a:r>
            <a:r>
              <a:rPr lang="pt-PT" dirty="0" err="1"/>
              <a:t>educação</a:t>
            </a:r>
            <a:r>
              <a:rPr lang="pt-PT" dirty="0"/>
              <a:t> </a:t>
            </a:r>
            <a:r>
              <a:rPr lang="pt-PT" dirty="0" err="1"/>
              <a:t>física</a:t>
            </a:r>
            <a:r>
              <a:rPr lang="pt-PT" dirty="0"/>
              <a:t> de qualidade. In R. </a:t>
            </a:r>
            <a:r>
              <a:rPr lang="pt-PT" dirty="0" err="1"/>
              <a:t>Catunda</a:t>
            </a:r>
            <a:r>
              <a:rPr lang="pt-PT" dirty="0"/>
              <a:t> &amp; A. Marques (Eds.), </a:t>
            </a:r>
            <a:r>
              <a:rPr lang="pt-PT" i="1" dirty="0" err="1"/>
              <a:t>Educação</a:t>
            </a:r>
            <a:r>
              <a:rPr lang="pt-PT" i="1" dirty="0"/>
              <a:t> </a:t>
            </a:r>
            <a:r>
              <a:rPr lang="pt-PT" i="1" dirty="0" err="1"/>
              <a:t>física</a:t>
            </a:r>
            <a:r>
              <a:rPr lang="pt-PT" i="1" dirty="0"/>
              <a:t> escolar: Referenciais para um ensino de qualidade </a:t>
            </a:r>
            <a:r>
              <a:rPr lang="pt-PT" dirty="0"/>
              <a:t>(pp 53-82). Belo Horizonte: Casa da </a:t>
            </a:r>
            <a:r>
              <a:rPr lang="pt-PT" dirty="0" err="1"/>
              <a:t>Educação</a:t>
            </a:r>
            <a:r>
              <a:rPr lang="pt-PT" dirty="0"/>
              <a:t> </a:t>
            </a:r>
            <a:r>
              <a:rPr lang="pt-PT" dirty="0" err="1"/>
              <a:t>Física</a:t>
            </a:r>
            <a:r>
              <a:rPr lang="pt-PT" dirty="0"/>
              <a:t>. [ISBN: 978-85-98612-49-2]. </a:t>
            </a:r>
            <a:endParaRPr lang="pt-PT" sz="1600" dirty="0"/>
          </a:p>
          <a:p>
            <a:endParaRPr lang="pt-PT" dirty="0"/>
          </a:p>
          <a:p>
            <a:r>
              <a:rPr lang="pt-PT" dirty="0"/>
              <a:t>Martins, M., Costa, J. &amp; Onofre, M. (2020). </a:t>
            </a:r>
            <a:r>
              <a:rPr lang="pt-PT" i="1" dirty="0"/>
              <a:t>Os Estilos de Ensino em </a:t>
            </a:r>
            <a:r>
              <a:rPr lang="pt-PT" i="1" dirty="0" err="1"/>
              <a:t>Educação</a:t>
            </a:r>
            <a:r>
              <a:rPr lang="pt-PT" i="1" dirty="0"/>
              <a:t> </a:t>
            </a:r>
            <a:r>
              <a:rPr lang="pt-PT" i="1" dirty="0" err="1"/>
              <a:t>Física</a:t>
            </a:r>
            <a:r>
              <a:rPr lang="pt-PT" i="1" dirty="0"/>
              <a:t>: entre a teoria e a </a:t>
            </a:r>
            <a:r>
              <a:rPr lang="pt-PT" i="1" dirty="0" err="1"/>
              <a:t>prática</a:t>
            </a:r>
            <a:r>
              <a:rPr lang="pt-PT" dirty="0"/>
              <a:t>. </a:t>
            </a:r>
            <a:r>
              <a:rPr lang="pt-PT" dirty="0" err="1"/>
              <a:t>Edições</a:t>
            </a:r>
            <a:r>
              <a:rPr lang="pt-PT" dirty="0"/>
              <a:t> FMH. [ISBN: 978-972-735-243-2]. 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1399869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mage result for faculdade de motricidade humana">
            <a:extLst>
              <a:ext uri="{FF2B5EF4-FFF2-40B4-BE49-F238E27FC236}">
                <a16:creationId xmlns:a16="http://schemas.microsoft.com/office/drawing/2014/main" id="{3D19B549-0411-3C43-A733-B7D712A0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29" y="239142"/>
            <a:ext cx="830699" cy="8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universidade de lisboa">
            <a:extLst>
              <a:ext uri="{FF2B5EF4-FFF2-40B4-BE49-F238E27FC236}">
                <a16:creationId xmlns:a16="http://schemas.microsoft.com/office/drawing/2014/main" id="{B3D8D047-19A3-1542-BBF2-3AAE18395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47" y="239142"/>
            <a:ext cx="515500" cy="10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65BA9131-4634-AA4A-A825-AA2DC8D301E1}"/>
              </a:ext>
            </a:extLst>
          </p:cNvPr>
          <p:cNvSpPr txBox="1"/>
          <p:nvPr/>
        </p:nvSpPr>
        <p:spPr>
          <a:xfrm>
            <a:off x="2733292" y="5829758"/>
            <a:ext cx="2947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>
                <a:latin typeface="Arial" pitchFamily="34" charset="0"/>
                <a:cs typeface="Arial" pitchFamily="34" charset="0"/>
              </a:rPr>
              <a:t>João Martins</a:t>
            </a:r>
          </a:p>
          <a:p>
            <a:pPr algn="ctr"/>
            <a:r>
              <a:rPr lang="pt-PT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  <a:hlinkClick r:id="rId4"/>
              </a:rPr>
              <a:t>jmartins@fmh.ulisboa.pt</a:t>
            </a:r>
            <a:r>
              <a:rPr lang="pt-PT" b="1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864C8C-51DF-7048-89A2-6E15D4F0EDE1}"/>
              </a:ext>
            </a:extLst>
          </p:cNvPr>
          <p:cNvSpPr/>
          <p:nvPr/>
        </p:nvSpPr>
        <p:spPr>
          <a:xfrm>
            <a:off x="296148" y="2412943"/>
            <a:ext cx="8652780" cy="2073713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GB" sz="3600" dirty="0" err="1">
                <a:solidFill>
                  <a:prstClr val="white"/>
                </a:solidFill>
              </a:rPr>
              <a:t>Obrigado</a:t>
            </a:r>
            <a:r>
              <a:rPr lang="en-GB" sz="3600" dirty="0">
                <a:solidFill>
                  <a:prstClr val="white"/>
                </a:solidFill>
              </a:rPr>
              <a:t> (thank you).</a:t>
            </a:r>
          </a:p>
          <a:p>
            <a:pPr lvl="0" defTabSz="914400">
              <a:defRPr/>
            </a:pPr>
            <a:r>
              <a:rPr lang="en-GB" sz="3600" dirty="0">
                <a:solidFill>
                  <a:prstClr val="white"/>
                </a:solidFill>
              </a:rPr>
              <a:t>Questions and comments are welcome.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C95C9C8-054B-4F4B-AF6F-CDB7B8EEC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42" y="243966"/>
            <a:ext cx="829667" cy="5531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86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47302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8174" y="416050"/>
            <a:ext cx="705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João Martins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6" descr="Image result for joão marti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5" y="244393"/>
            <a:ext cx="1044509" cy="104450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ixaDeTexto 19">
            <a:extLst>
              <a:ext uri="{FF2B5EF4-FFF2-40B4-BE49-F238E27FC236}">
                <a16:creationId xmlns:a16="http://schemas.microsoft.com/office/drawing/2014/main" id="{F61FCCF2-417A-DE47-B2A1-1260B5929AB1}"/>
              </a:ext>
            </a:extLst>
          </p:cNvPr>
          <p:cNvSpPr txBox="1"/>
          <p:nvPr/>
        </p:nvSpPr>
        <p:spPr>
          <a:xfrm>
            <a:off x="457045" y="1634611"/>
            <a:ext cx="7816846" cy="457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b="1" dirty="0">
                <a:latin typeface="Tahoma"/>
                <a:cs typeface="Tahoma"/>
              </a:rPr>
              <a:t>Education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Tahoma"/>
                <a:cs typeface="Tahoma"/>
              </a:rPr>
              <a:t>First degree (5-years) in sport sciences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Tahoma"/>
                <a:cs typeface="Tahoma"/>
              </a:rPr>
              <a:t>Master in PE teaching in primary and secondary schools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Tahoma"/>
                <a:cs typeface="Tahoma"/>
              </a:rPr>
              <a:t>Postgraduate (1-year) in data analysis in social sciences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Tahoma"/>
                <a:cs typeface="Tahoma"/>
              </a:rPr>
              <a:t>PhD in Education – Didactics of PE and Sport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Tahoma"/>
                <a:cs typeface="Tahoma"/>
              </a:rPr>
              <a:t>Master in epidemiology.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endParaRPr lang="en-GB" sz="1400" dirty="0">
              <a:latin typeface="Tahoma"/>
              <a:cs typeface="Tahoma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b="1" dirty="0">
                <a:latin typeface="Tahoma"/>
                <a:cs typeface="Tahoma"/>
              </a:rPr>
              <a:t>Professional experience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b="1" dirty="0">
                <a:latin typeface="Tahoma"/>
                <a:cs typeface="Tahoma"/>
              </a:rPr>
              <a:t>Lecturer at University </a:t>
            </a:r>
            <a:r>
              <a:rPr lang="en-GB" sz="1000" dirty="0">
                <a:latin typeface="Tahoma"/>
                <a:cs typeface="Tahoma"/>
              </a:rPr>
              <a:t>(since 2010; 12 </a:t>
            </a:r>
            <a:r>
              <a:rPr lang="en-GB" sz="1000" dirty="0" err="1">
                <a:latin typeface="Tahoma"/>
                <a:cs typeface="Tahoma"/>
              </a:rPr>
              <a:t>yrs</a:t>
            </a:r>
            <a:r>
              <a:rPr lang="en-GB" sz="1000" dirty="0">
                <a:latin typeface="Tahoma"/>
                <a:cs typeface="Tahoma"/>
              </a:rPr>
              <a:t>)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b="1" dirty="0">
                <a:latin typeface="Tahoma"/>
                <a:cs typeface="Tahoma"/>
              </a:rPr>
              <a:t>Researcher </a:t>
            </a:r>
            <a:r>
              <a:rPr lang="en-GB" sz="1100" dirty="0">
                <a:latin typeface="Tahoma"/>
                <a:cs typeface="Tahoma"/>
              </a:rPr>
              <a:t>(main interests: PE, PA, Physical literacy and the promotion of active lifestyles)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Tahoma"/>
                <a:cs typeface="Tahoma"/>
              </a:rPr>
              <a:t>PE teacher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Tahoma"/>
                <a:cs typeface="Tahoma"/>
              </a:rPr>
              <a:t>Vice-President of the Portuguese Society of Physical Education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Tahoma"/>
                <a:cs typeface="Tahoma"/>
              </a:rPr>
              <a:t>Institutional Board Member of AIESEP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400" dirty="0">
                <a:latin typeface="Tahoma"/>
                <a:cs typeface="Tahoma"/>
              </a:rPr>
              <a:t>Spectrum colleague ;)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CB73CEA2-049E-D74C-BBC8-1FA3024E8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206" y="5035296"/>
            <a:ext cx="2028794" cy="17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8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8174" y="416050"/>
            <a:ext cx="705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City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Lisbon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Image result for lisbo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25" b="92375" l="10000" r="91667">
                        <a14:foregroundMark x1="23556" y1="41125" x2="39111" y2="25000"/>
                        <a14:foregroundMark x1="60222" y1="27000" x2="73889" y2="41375"/>
                        <a14:foregroundMark x1="48556" y1="10875" x2="52667" y2="15125"/>
                        <a14:foregroundMark x1="39111" y1="61125" x2="43222" y2="61375"/>
                        <a14:foregroundMark x1="25222" y1="79625" x2="24556" y2="72375"/>
                        <a14:foregroundMark x1="33667" y1="77125" x2="33444" y2="71125"/>
                        <a14:foregroundMark x1="47222" y1="73000" x2="47778" y2="77250"/>
                        <a14:foregroundMark x1="58444" y1="73375" x2="57222" y2="78250"/>
                        <a14:foregroundMark x1="68222" y1="79125" x2="72444" y2="78750"/>
                        <a14:foregroundMark x1="38556" y1="74875" x2="41333" y2="75875"/>
                        <a14:foregroundMark x1="23889" y1="88250" x2="74222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0" y="236727"/>
            <a:ext cx="1192323" cy="105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lisbo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0138" r="19100" b="5089"/>
          <a:stretch/>
        </p:blipFill>
        <p:spPr bwMode="auto">
          <a:xfrm>
            <a:off x="395330" y="3432983"/>
            <a:ext cx="3628030" cy="29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lisbo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5" y="1417266"/>
            <a:ext cx="2961111" cy="214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lisb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77" y="4837566"/>
            <a:ext cx="2170528" cy="152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mage result for pastel de na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78" y="3596650"/>
            <a:ext cx="2170528" cy="124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lisbo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b="5004"/>
          <a:stretch/>
        </p:blipFill>
        <p:spPr bwMode="auto">
          <a:xfrm>
            <a:off x="3301090" y="3384380"/>
            <a:ext cx="3352087" cy="297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marques de pomba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82" y="1406849"/>
            <a:ext cx="3785023" cy="22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48EF7A6-27B3-7D4E-8F5C-74FE32ADCB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705" y="1401160"/>
            <a:ext cx="1746399" cy="227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8174" y="416050"/>
            <a:ext cx="705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of </a:t>
            </a: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Lisbon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universidade de lisb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" y="234963"/>
            <a:ext cx="515500" cy="10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faculdade de direito da universidade de lisb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38900"/>
            <a:ext cx="839468" cy="6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Image result for Instituto de Ciências Sociais da universidade de lisb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048" y="5322876"/>
            <a:ext cx="588677" cy="2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faculdade de motricidade huma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54" y="5976331"/>
            <a:ext cx="469127" cy="4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faculdade de arquitectura da universidade de lisbo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86" b="-10852"/>
          <a:stretch/>
        </p:blipFill>
        <p:spPr bwMode="auto">
          <a:xfrm>
            <a:off x="8370859" y="5915295"/>
            <a:ext cx="362314" cy="37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faculdade de belas artes da universidade de lisbo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45" b="9497"/>
          <a:stretch/>
        </p:blipFill>
        <p:spPr bwMode="auto">
          <a:xfrm>
            <a:off x="7587023" y="5834482"/>
            <a:ext cx="486863" cy="47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faculdade de ciencias da universidade de lisbo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71" y="5251970"/>
            <a:ext cx="854977" cy="44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faculdade de farmácia da universidade de lisbo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49" y="4506427"/>
            <a:ext cx="467089" cy="46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Image result for faculdade de letras da universidade de lisbo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77" y="4506427"/>
            <a:ext cx="399524" cy="5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age result for faculdade de medicina da universidade de lisbo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23" y="4602789"/>
            <a:ext cx="654771" cy="29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Image result for faculdade de medicina dentaria da universidade de lisboa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6" t="20804" r="21972" b="23554"/>
          <a:stretch/>
        </p:blipFill>
        <p:spPr bwMode="auto">
          <a:xfrm>
            <a:off x="6171282" y="5302635"/>
            <a:ext cx="431677" cy="3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Image result for faculdade de medicina veterinária da universidade de lisbo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041" y="5976331"/>
            <a:ext cx="351956" cy="3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Image result for faculdade de psicologia da universidade de lisbo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725" y="4574024"/>
            <a:ext cx="772585" cy="39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Image result for Instituto de Ciências Sociais da universidade de lisbo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109" y="4647160"/>
            <a:ext cx="613823" cy="28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Image result for Instituto de educação da universidade de lisbo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527" y="5245323"/>
            <a:ext cx="494979" cy="45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Image result for Instituto de Geografia e Ordenamento do Território da universidade de lisboa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297" b="-5429"/>
          <a:stretch/>
        </p:blipFill>
        <p:spPr bwMode="auto">
          <a:xfrm>
            <a:off x="6974977" y="5951622"/>
            <a:ext cx="349163" cy="34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2" descr="Image result for Instituto Superior de Agronomia da universidade de lisboa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47" y="5974747"/>
            <a:ext cx="713559" cy="32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Image result for Instituto Superior de Economia e Gestão da universidade de lisbo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660" y="5281285"/>
            <a:ext cx="302719" cy="3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Image result for Instituto Superior Técnico da universidade de lisbo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662" y="4607767"/>
            <a:ext cx="299586" cy="36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0" descr="Image result for universidade de lisboa campu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86" y="1789292"/>
            <a:ext cx="3732969" cy="2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32013" y="1705699"/>
            <a:ext cx="423142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Schools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schools </a:t>
            </a:r>
            <a:r>
              <a:rPr lang="en-GB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several areas of knowledge)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~50 000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1437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20 750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bachelor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1437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13 969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bachelor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master</a:t>
            </a:r>
          </a:p>
          <a:p>
            <a:pPr marL="71437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10 791 master</a:t>
            </a:r>
          </a:p>
          <a:p>
            <a:pPr marL="71437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4 499 PhD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8 932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11 509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graduates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2018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3 730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Professors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~8 000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280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47302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8174" y="416050"/>
            <a:ext cx="705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Faculty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Kinetics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2013" y="1705699"/>
            <a:ext cx="42314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staff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from the UL responsible to teaching and researching in the fields of PE, sport and human kinetics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2929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(2018/2019)</a:t>
            </a:r>
          </a:p>
          <a:p>
            <a:pPr marL="71437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1031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bachelor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1437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650 master</a:t>
            </a:r>
          </a:p>
          <a:p>
            <a:pPr marL="714375" lvl="0" indent="-342900" defTabSz="914400">
              <a:buFont typeface="Arial" panose="020B0604020202020204" pitchFamily="34" charset="0"/>
              <a:buChar char="-"/>
              <a:defRPr/>
            </a:pP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PT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</a:t>
            </a:r>
            <a:r>
              <a:rPr kumimoji="0" lang="pt-P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Professors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6" descr="Image result for faculdade de motricidade hum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2" y="350122"/>
            <a:ext cx="830699" cy="8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faculdade de motricidade huma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22" y="1552241"/>
            <a:ext cx="3638717" cy="24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car jamor ae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22" y="4176367"/>
            <a:ext cx="4486442" cy="25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307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47302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3C4B82F-6095-B04D-9798-801CD4B2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64" y="357072"/>
            <a:ext cx="985256" cy="819151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97745238-5654-F845-BBC7-D8A691B43454}"/>
              </a:ext>
            </a:extLst>
          </p:cNvPr>
          <p:cNvSpPr txBox="1"/>
          <p:nvPr/>
        </p:nvSpPr>
        <p:spPr>
          <a:xfrm>
            <a:off x="1708174" y="416050"/>
            <a:ext cx="705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relation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spectrum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E9F479F-F2D4-9748-8897-381B5D6D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2" y="1760220"/>
            <a:ext cx="981403" cy="113842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C385185-3610-3142-97A5-D419500E7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174" y="1580770"/>
            <a:ext cx="3433629" cy="4943856"/>
          </a:xfrm>
          <a:prstGeom prst="rect">
            <a:avLst/>
          </a:prstGeom>
        </p:spPr>
      </p:pic>
      <p:sp>
        <p:nvSpPr>
          <p:cNvPr id="20" name="TextBox 25">
            <a:extLst>
              <a:ext uri="{FF2B5EF4-FFF2-40B4-BE49-F238E27FC236}">
                <a16:creationId xmlns:a16="http://schemas.microsoft.com/office/drawing/2014/main" id="{0F6EAD34-CE7A-AC41-AA23-72987B469C9E}"/>
              </a:ext>
            </a:extLst>
          </p:cNvPr>
          <p:cNvSpPr txBox="1"/>
          <p:nvPr/>
        </p:nvSpPr>
        <p:spPr>
          <a:xfrm>
            <a:off x="2787166" y="6410731"/>
            <a:ext cx="931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1985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A2A34E98-5982-2C4C-8EBC-1CEBAEA6C881}"/>
              </a:ext>
            </a:extLst>
          </p:cNvPr>
          <p:cNvSpPr txBox="1"/>
          <p:nvPr/>
        </p:nvSpPr>
        <p:spPr>
          <a:xfrm>
            <a:off x="5267435" y="2650236"/>
            <a:ext cx="35656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</a:t>
            </a:r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Applying in Practice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Teaching future PE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A532115C-9BEA-5043-8711-23BD5BAE7D1E}"/>
              </a:ext>
            </a:extLst>
          </p:cNvPr>
          <p:cNvSpPr txBox="1"/>
          <p:nvPr/>
        </p:nvSpPr>
        <p:spPr>
          <a:xfrm>
            <a:off x="0" y="3010768"/>
            <a:ext cx="17081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Professor Francisco Carreiro da Costa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2A1B5DB-2401-6C45-BE20-F598364B8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954" y="3765029"/>
            <a:ext cx="955569" cy="1339932"/>
          </a:xfrm>
          <a:prstGeom prst="rect">
            <a:avLst/>
          </a:prstGeom>
        </p:spPr>
      </p:pic>
      <p:sp>
        <p:nvSpPr>
          <p:cNvPr id="24" name="TextBox 25">
            <a:extLst>
              <a:ext uri="{FF2B5EF4-FFF2-40B4-BE49-F238E27FC236}">
                <a16:creationId xmlns:a16="http://schemas.microsoft.com/office/drawing/2014/main" id="{AEACAB98-6DE2-AC49-A26C-AFAEB4CB85BF}"/>
              </a:ext>
            </a:extLst>
          </p:cNvPr>
          <p:cNvSpPr txBox="1"/>
          <p:nvPr/>
        </p:nvSpPr>
        <p:spPr>
          <a:xfrm>
            <a:off x="5869022" y="5251265"/>
            <a:ext cx="2841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1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Marcos Onofre        Dr. Lúcia Gomes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08D7F956-B9C3-6947-9003-FA81FA9C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982" y="3789413"/>
            <a:ext cx="1307351" cy="12926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3F70098-24A9-D249-8A49-00458070B9C0}"/>
              </a:ext>
            </a:extLst>
          </p:cNvPr>
          <p:cNvSpPr txBox="1"/>
          <p:nvPr/>
        </p:nvSpPr>
        <p:spPr>
          <a:xfrm>
            <a:off x="4998720" y="5795619"/>
            <a:ext cx="4059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- 2011-2018 University of </a:t>
            </a:r>
            <a:r>
              <a:rPr lang="en-GB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Lusófona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GB" sz="1400" b="1" u="sng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2015-2022 FMH-UL.</a:t>
            </a:r>
            <a:endParaRPr lang="en-GB" sz="1400" b="1" u="sng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4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47302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8174" y="416050"/>
            <a:ext cx="705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Faculty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Kinetics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6" descr="Image result for faculdade de motricidade hum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2" y="350122"/>
            <a:ext cx="830699" cy="8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0572" y="1591803"/>
            <a:ext cx="8492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programs and where I teach the Spectrum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701" y="2190673"/>
            <a:ext cx="2082588" cy="6126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72F26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2F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Bachelor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472F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(3 y)</a:t>
            </a:r>
          </a:p>
        </p:txBody>
      </p:sp>
      <p:sp>
        <p:nvSpPr>
          <p:cNvPr id="8" name="Rectangle 7"/>
          <p:cNvSpPr/>
          <p:nvPr/>
        </p:nvSpPr>
        <p:spPr>
          <a:xfrm>
            <a:off x="221700" y="2868192"/>
            <a:ext cx="2082589" cy="3757424"/>
          </a:xfrm>
          <a:prstGeom prst="rect">
            <a:avLst/>
          </a:prstGeom>
          <a:ln>
            <a:solidFill>
              <a:srgbClr val="472F26"/>
            </a:solidFill>
          </a:ln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Sport </a:t>
            </a:r>
            <a:r>
              <a:rPr kumimoji="0" lang="pt-PT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</a:t>
            </a:r>
            <a:endParaRPr kumimoji="0" lang="pt-PT" sz="14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Sport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Psychomotor rehabilitation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423887" y="2190674"/>
            <a:ext cx="2082589" cy="6126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72F26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472F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Master (2y)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3887" y="2881111"/>
            <a:ext cx="2082589" cy="3769916"/>
          </a:xfrm>
          <a:prstGeom prst="rect">
            <a:avLst/>
          </a:prstGeom>
          <a:ln>
            <a:solidFill>
              <a:srgbClr val="472F26"/>
            </a:solidFill>
          </a:ln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Teaching</a:t>
            </a:r>
            <a:r>
              <a:rPr kumimoji="0" lang="pt-PT" sz="1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400" b="1" i="0" u="none" strike="noStrike" kern="1200" cap="none" spc="0" normalizeH="0" baseline="0" noProof="0" dirty="0">
              <a:ln>
                <a:noFill/>
              </a:ln>
              <a:solidFill>
                <a:srgbClr val="AB79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</a:t>
            </a:r>
            <a:r>
              <a:rPr kumimoji="0" lang="pt-PT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pt-PT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</a:t>
            </a:r>
            <a:endParaRPr kumimoji="0" lang="pt-PT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Ergonomy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Sport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Psychomotor rehabilitation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Sports training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P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</a:t>
            </a: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performance training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6074" y="2190673"/>
            <a:ext cx="2082589" cy="6126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72F26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72F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Postgraduation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srgbClr val="472F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6074" y="2881110"/>
            <a:ext cx="2082589" cy="3769915"/>
          </a:xfrm>
          <a:prstGeom prst="rect">
            <a:avLst/>
          </a:prstGeom>
          <a:ln>
            <a:solidFill>
              <a:srgbClr val="472F26"/>
            </a:solidFill>
          </a:ln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performance football coaching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ageing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 &amp; conditioning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Dance training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28261" y="2182176"/>
            <a:ext cx="2082589" cy="6211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72F26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472F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28261" y="2885105"/>
            <a:ext cx="2082589" cy="3765920"/>
          </a:xfrm>
          <a:prstGeom prst="rect">
            <a:avLst/>
          </a:prstGeom>
          <a:ln>
            <a:solidFill>
              <a:srgbClr val="472F26"/>
            </a:solidFill>
          </a:ln>
        </p:spPr>
        <p:txBody>
          <a:bodyPr wrap="square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Human kinetics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86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47302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3C4B82F-6095-B04D-9798-801CD4B2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64" y="357072"/>
            <a:ext cx="985256" cy="819151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97745238-5654-F845-BBC7-D8A691B43454}"/>
              </a:ext>
            </a:extLst>
          </p:cNvPr>
          <p:cNvSpPr txBox="1"/>
          <p:nvPr/>
        </p:nvSpPr>
        <p:spPr>
          <a:xfrm>
            <a:off x="1708174" y="416050"/>
            <a:ext cx="705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Bachelor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Sport 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24E0BB68-489B-5E4C-91C9-7E06E832DFCB}"/>
              </a:ext>
            </a:extLst>
          </p:cNvPr>
          <p:cNvSpPr txBox="1"/>
          <p:nvPr/>
        </p:nvSpPr>
        <p:spPr>
          <a:xfrm>
            <a:off x="432013" y="1540378"/>
            <a:ext cx="83353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Pedagogy</a:t>
            </a:r>
            <a:r>
              <a:rPr lang="pt-PT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pt-PT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pt-PT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III</a:t>
            </a:r>
          </a:p>
          <a:p>
            <a:pPr lvl="0" defTabSz="914400">
              <a:defRPr/>
            </a:pP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lvl="0" defTabSz="914400">
              <a:defRPr/>
            </a:pPr>
            <a:r>
              <a:rPr lang="pt-P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PT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Curricular </a:t>
            </a:r>
            <a:r>
              <a:rPr lang="pt-PT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</a:t>
            </a:r>
            <a:r>
              <a:rPr lang="pt-PT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3rd </a:t>
            </a:r>
            <a:r>
              <a:rPr lang="pt-PT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pt-PT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~26-30 </a:t>
            </a:r>
            <a:r>
              <a:rPr lang="pt-PT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pt-PT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r>
              <a:rPr lang="pt-PT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8BEA040-FCA5-AD41-9D73-C87D757F2C16}"/>
              </a:ext>
            </a:extLst>
          </p:cNvPr>
          <p:cNvSpPr txBox="1">
            <a:spLocks/>
          </p:cNvSpPr>
          <p:nvPr/>
        </p:nvSpPr>
        <p:spPr>
          <a:xfrm>
            <a:off x="404334" y="2546494"/>
            <a:ext cx="8581169" cy="42686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Students learn about teaching strategies and The Spectrum.</a:t>
            </a:r>
          </a:p>
          <a:p>
            <a:pPr marL="0" indent="0">
              <a:buNone/>
            </a:pPr>
            <a:endParaRPr lang="en-A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Learning process: working sheets, video observations, exposition, critical reflection, collaborative work, micro-teaching episodes…</a:t>
            </a:r>
          </a:p>
          <a:p>
            <a:pPr marL="0" indent="0">
              <a:buNone/>
            </a:pPr>
            <a:endParaRPr lang="en-A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Assessment:</a:t>
            </a:r>
          </a:p>
          <a:p>
            <a:pPr lvl="1">
              <a:lnSpc>
                <a:spcPct val="170000"/>
              </a:lnSpc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A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a 60 min. lesson with a minimum of 2 styles (1 conv., 1 </a:t>
            </a:r>
            <a:r>
              <a:rPr lang="en-AU" sz="1800" dirty="0" err="1">
                <a:latin typeface="Arial" panose="020B0604020202020204" pitchFamily="34" charset="0"/>
                <a:cs typeface="Arial" panose="020B0604020202020204" pitchFamily="34" charset="0"/>
              </a:rPr>
              <a:t>diverg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A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70000"/>
              </a:lnSpc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A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 the lesson to their peers using the 2 styles.</a:t>
            </a:r>
          </a:p>
          <a:p>
            <a:pPr lvl="1">
              <a:lnSpc>
                <a:spcPct val="170000"/>
              </a:lnSpc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A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group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8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report</a:t>
            </a: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: critical reflection of the lesson plan implementation (strengths, changes needed, …).</a:t>
            </a:r>
          </a:p>
          <a:p>
            <a:pPr lvl="1">
              <a:lnSpc>
                <a:spcPct val="170000"/>
              </a:lnSpc>
            </a:pPr>
            <a:r>
              <a:rPr lang="en-AU" sz="1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A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Test.</a:t>
            </a:r>
          </a:p>
        </p:txBody>
      </p:sp>
    </p:spTree>
    <p:extLst>
      <p:ext uri="{BB962C8B-B14F-4D97-AF65-F5344CB8AC3E}">
        <p14:creationId xmlns:p14="http://schemas.microsoft.com/office/powerpoint/2010/main" val="2466226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016259" y="333374"/>
            <a:ext cx="7816846" cy="819151"/>
          </a:xfrm>
          <a:custGeom>
            <a:avLst/>
            <a:gdLst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834365 w 10834365"/>
              <a:gd name="connsiteY2" fmla="*/ 819151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  <a:gd name="connsiteX0" fmla="*/ 0 w 10834365"/>
              <a:gd name="connsiteY0" fmla="*/ 0 h 819151"/>
              <a:gd name="connsiteX1" fmla="*/ 10834365 w 10834365"/>
              <a:gd name="connsiteY1" fmla="*/ 0 h 819151"/>
              <a:gd name="connsiteX2" fmla="*/ 10011405 w 10834365"/>
              <a:gd name="connsiteY2" fmla="*/ 553975 h 819151"/>
              <a:gd name="connsiteX3" fmla="*/ 0 w 10834365"/>
              <a:gd name="connsiteY3" fmla="*/ 819151 h 819151"/>
              <a:gd name="connsiteX4" fmla="*/ 0 w 10834365"/>
              <a:gd name="connsiteY4" fmla="*/ 0 h 81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4365" h="819151">
                <a:moveTo>
                  <a:pt x="0" y="0"/>
                </a:moveTo>
                <a:lnTo>
                  <a:pt x="10834365" y="0"/>
                </a:lnTo>
                <a:lnTo>
                  <a:pt x="10011405" y="553975"/>
                </a:lnTo>
                <a:cubicBezTo>
                  <a:pt x="6665126" y="907543"/>
                  <a:pt x="3337135" y="730759"/>
                  <a:pt x="0" y="8191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73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40572" y="116030"/>
            <a:ext cx="1301840" cy="1301237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47302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3C4B82F-6095-B04D-9798-801CD4B27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64" y="357072"/>
            <a:ext cx="985256" cy="819151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97745238-5654-F845-BBC7-D8A691B43454}"/>
              </a:ext>
            </a:extLst>
          </p:cNvPr>
          <p:cNvSpPr txBox="1"/>
          <p:nvPr/>
        </p:nvSpPr>
        <p:spPr>
          <a:xfrm>
            <a:off x="1708174" y="416050"/>
            <a:ext cx="705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</a:t>
            </a:r>
            <a:r>
              <a:rPr kumimoji="0" lang="pt-P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Teaching</a:t>
            </a:r>
            <a:r>
              <a:rPr kumimoji="0" lang="pt-P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24E0BB68-489B-5E4C-91C9-7E06E832DFCB}"/>
              </a:ext>
            </a:extLst>
          </p:cNvPr>
          <p:cNvSpPr txBox="1"/>
          <p:nvPr/>
        </p:nvSpPr>
        <p:spPr>
          <a:xfrm>
            <a:off x="404335" y="1668041"/>
            <a:ext cx="8335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Placement</a:t>
            </a:r>
            <a:r>
              <a:rPr lang="pt-PT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2nd </a:t>
            </a:r>
            <a:r>
              <a:rPr lang="pt-PT" sz="2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8BEA040-FCA5-AD41-9D73-C87D757F2C16}"/>
              </a:ext>
            </a:extLst>
          </p:cNvPr>
          <p:cNvSpPr txBox="1">
            <a:spLocks/>
          </p:cNvSpPr>
          <p:nvPr/>
        </p:nvSpPr>
        <p:spPr>
          <a:xfrm>
            <a:off x="633180" y="2142438"/>
            <a:ext cx="8711987" cy="439226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1 year of teaching in real context in a public school, 1 class (grades 7-12)</a:t>
            </a:r>
          </a:p>
          <a:p>
            <a:pPr>
              <a:lnSpc>
                <a:spcPct val="160000"/>
              </a:lnSpc>
            </a:pP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4 areas of intervention: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AU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Teaching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2. Action-research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3. School participation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4. Community relationships.</a:t>
            </a:r>
          </a:p>
          <a:p>
            <a:pPr lvl="1"/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AU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area</a:t>
            </a:r>
          </a:p>
          <a:p>
            <a:pPr lvl="2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1 class, ~120 min to 180 min per week; ~2 classes/week)</a:t>
            </a:r>
          </a:p>
          <a:p>
            <a:pPr lvl="2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Planning, conducting and evaluating</a:t>
            </a:r>
          </a:p>
          <a:p>
            <a:pPr lvl="2"/>
            <a:r>
              <a:rPr lang="en-AU" b="1" u="sng" dirty="0">
                <a:latin typeface="Arial" panose="020B0604020202020204" pitchFamily="34" charset="0"/>
                <a:cs typeface="Arial" panose="020B0604020202020204" pitchFamily="34" charset="0"/>
              </a:rPr>
              <a:t>Using teaching styles in real teaching situations</a:t>
            </a:r>
          </a:p>
          <a:p>
            <a:pPr lvl="2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Critical reflection, feedback peers, supervisors…</a:t>
            </a: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5119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4DDB14AD-D1C4-854B-AC86-049FDE8761EC}"/>
    </a:ext>
  </a:extLst>
</a:theme>
</file>

<file path=ppt/theme/theme2.xml><?xml version="1.0" encoding="utf-8"?>
<a:theme xmlns:a="http://schemas.openxmlformats.org/drawingml/2006/main" name="160104_TUM_Praesentation_p_v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D4FD95B4-ED9B-E343-B70F-8C404733D84C}"/>
    </a:ext>
  </a:extLst>
</a:theme>
</file>

<file path=ppt/theme/theme3.xml><?xml version="1.0" encoding="utf-8"?>
<a:theme xmlns:a="http://schemas.openxmlformats.org/drawingml/2006/main" name="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E7490A93-BEAC-FC49-93F3-0CC1118C542C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160104_TUM_Praesentation_p_v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D4FD95B4-ED9B-E343-B70F-8C404733D84C}"/>
    </a:ext>
  </a:extLst>
</a:theme>
</file>

<file path=ppt/theme/theme6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4" id="{B1B10406-6147-4A47-95F4-F5DBD10A3872}" vid="{4F4851FE-32D1-2D41-BECA-D90EB3BB8DB1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2911</TotalTime>
  <Words>796</Words>
  <Application>Microsoft Macintosh PowerPoint</Application>
  <PresentationFormat>Apresentação no Ecrã (4:3)</PresentationFormat>
  <Paragraphs>150</Paragraphs>
  <Slides>13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6</vt:i4>
      </vt:variant>
      <vt:variant>
        <vt:lpstr>Títulos dos diapositivos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Tahoma</vt:lpstr>
      <vt:lpstr>Wingdings</vt:lpstr>
      <vt:lpstr>Titel 3</vt:lpstr>
      <vt:lpstr>160104_TUM_Praesentation_p_v1</vt:lpstr>
      <vt:lpstr>Titel 2</vt:lpstr>
      <vt:lpstr>2_Office Theme</vt:lpstr>
      <vt:lpstr>1_160104_TUM_Praesentation_p_v1</vt:lpstr>
      <vt:lpstr>Inhalt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Windows User</dc:creator>
  <cp:lastModifiedBy>João Filipe Da Silva Figueira Martins</cp:lastModifiedBy>
  <cp:revision>251</cp:revision>
  <dcterms:created xsi:type="dcterms:W3CDTF">2020-01-11T19:47:39Z</dcterms:created>
  <dcterms:modified xsi:type="dcterms:W3CDTF">2022-03-01T06:30:42Z</dcterms:modified>
</cp:coreProperties>
</file>